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Oswald" charset="-18"/>
      <p:regular r:id="rId15"/>
      <p:bold r:id="rId16"/>
    </p:embeddedFont>
    <p:embeddedFont>
      <p:font typeface="Average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714" y="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0c202dc9d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0c202dc9d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13839cf6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13839cf6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2983070fa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2983070fa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f34924e3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f34924e3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0c202dc9d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0c202dc9d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2722b51d6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2722b51d6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2983070f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2983070fa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110c719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110c719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0c202dc9d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0c202dc9d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110c7196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110c7196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0" y="1201925"/>
            <a:ext cx="8832300" cy="3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5275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050"/>
              <a:buFont typeface="Arial"/>
              <a:buChar char="●"/>
              <a:defRPr sz="1750"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:fade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l.wikipedia.org/wiki/%C5%BBo%C5%82nierze_wykl%C4%99ci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Podpu%C5%82kownik" TargetMode="External"/><Relationship Id="rId13" Type="http://schemas.openxmlformats.org/officeDocument/2006/relationships/hyperlink" Target="https://pl.wikipedia.org/wiki/Zwi%C4%85zek_Walki_Zbrojnej" TargetMode="External"/><Relationship Id="rId18" Type="http://schemas.openxmlformats.org/officeDocument/2006/relationships/image" Target="../media/image3.png"/><Relationship Id="rId3" Type="http://schemas.openxmlformats.org/officeDocument/2006/relationships/hyperlink" Target="https://pl.wikipedia.org/wiki/Pseudonim" TargetMode="External"/><Relationship Id="rId7" Type="http://schemas.openxmlformats.org/officeDocument/2006/relationships/hyperlink" Target="https://pl.wikipedia.org/wiki/Warszawa" TargetMode="External"/><Relationship Id="rId12" Type="http://schemas.openxmlformats.org/officeDocument/2006/relationships/hyperlink" Target="https://pl.wikipedia.org/wiki/Organizacja_Or%C5%82a_Bia%C5%82ego" TargetMode="External"/><Relationship Id="rId17" Type="http://schemas.openxmlformats.org/officeDocument/2006/relationships/hyperlink" Target="https://pl.wikipedia.org/wiki/Zrzeszenie_Wolno%C5%9B%C4%87_i_Niezawis%C5%82o%C5%9B%C4%87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pl.wikipedia.org/wiki/Delegatura_Si%C5%82_Zbrojnych_na_Kraj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l.wikipedia.org/wiki/1951" TargetMode="External"/><Relationship Id="rId11" Type="http://schemas.openxmlformats.org/officeDocument/2006/relationships/hyperlink" Target="https://pl.wikipedia.org/wiki/Pu%C5%82kownik" TargetMode="External"/><Relationship Id="rId5" Type="http://schemas.openxmlformats.org/officeDocument/2006/relationships/hyperlink" Target="https://pl.wikipedia.org/wiki/Kwilcz" TargetMode="External"/><Relationship Id="rId15" Type="http://schemas.openxmlformats.org/officeDocument/2006/relationships/hyperlink" Target="https://pl.wikipedia.org/wiki/NIE" TargetMode="External"/><Relationship Id="rId10" Type="http://schemas.openxmlformats.org/officeDocument/2006/relationships/hyperlink" Target="https://pl.wikipedia.org/wiki/Wojsko_Polskie_(II_RP)" TargetMode="External"/><Relationship Id="rId4" Type="http://schemas.openxmlformats.org/officeDocument/2006/relationships/hyperlink" Target="https://pl.wikipedia.org/wiki/1913" TargetMode="External"/><Relationship Id="rId9" Type="http://schemas.openxmlformats.org/officeDocument/2006/relationships/hyperlink" Target="https://pl.wikipedia.org/wiki/Piechota" TargetMode="External"/><Relationship Id="rId14" Type="http://schemas.openxmlformats.org/officeDocument/2006/relationships/hyperlink" Target="https://pl.wikipedia.org/wiki/Armia_Krajow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Korpus_Kadet%C3%B3w_Nr_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NKWD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l.wikipedia.org/wiki/Zrzeszenie_Wolno%C5%9B%C4%87_i_Niezawis%C5%82o%C5%9B%C4%87" TargetMode="External"/><Relationship Id="rId5" Type="http://schemas.openxmlformats.org/officeDocument/2006/relationships/hyperlink" Target="https://pl.wikipedia.org/wiki/NIE" TargetMode="External"/><Relationship Id="rId4" Type="http://schemas.openxmlformats.org/officeDocument/2006/relationships/hyperlink" Target="https://pl.wikipedia.org/wiki/Zamek_w_Rzeszowi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200" b="1"/>
              <a:t>ORDERY I ODZNACZENIA </a:t>
            </a:r>
            <a:endParaRPr sz="3200" b="1"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3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Order Orła Białego</a:t>
            </a:r>
            <a:r>
              <a:rPr lang="pl" sz="3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2007 pośmiertnie odznaczony przez Prezydenta RP Lecha Kaczyńskiego</a:t>
            </a:r>
            <a:endParaRPr sz="3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3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Krzyż Srebrny Orderu Wojennego Virtuti Militari</a:t>
            </a:r>
            <a:endParaRPr sz="3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08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3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Krzyż Walecznych</a:t>
            </a:r>
            <a:endParaRPr sz="3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08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1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4150" y="1372500"/>
            <a:ext cx="1519025" cy="124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1575" y="1984200"/>
            <a:ext cx="1210225" cy="106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6825" y="2057325"/>
            <a:ext cx="1578926" cy="25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>
            <a:spLocks noGrp="1"/>
          </p:cNvSpPr>
          <p:nvPr>
            <p:ph type="body" idx="2"/>
          </p:nvPr>
        </p:nvSpPr>
        <p:spPr>
          <a:xfrm>
            <a:off x="9552225" y="3052075"/>
            <a:ext cx="297600" cy="1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41700" y="343975"/>
            <a:ext cx="906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186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Monument Łukasza Cieplińskiego w strukturze Pomnika Żołnierzy Wyklętych </a:t>
            </a:r>
            <a:endParaRPr sz="186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186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 Rzeszowie</a:t>
            </a:r>
            <a:endParaRPr sz="3709">
              <a:solidFill>
                <a:srgbClr val="FFFFFF"/>
              </a:solidFill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0" y="1201925"/>
            <a:ext cx="8832300" cy="3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9500" y="1152475"/>
            <a:ext cx="4631725" cy="37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311700" y="548950"/>
            <a:ext cx="8269500" cy="3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dirty="0">
                <a:solidFill>
                  <a:srgbClr val="FFFFFF"/>
                </a:solidFill>
              </a:rPr>
              <a:t>DZIĘKUJEMY ZA UWAGĘ</a:t>
            </a:r>
            <a:endParaRPr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dirty="0">
                <a:solidFill>
                  <a:srgbClr val="FFFFFF"/>
                </a:solidFill>
              </a:rPr>
              <a:t> PREZENTACJĘ WYKONALI UCZNIOWIE SZKOŁY </a:t>
            </a:r>
            <a:r>
              <a:rPr lang="pl" dirty="0" smtClean="0">
                <a:solidFill>
                  <a:srgbClr val="FFFFFF"/>
                </a:solidFill>
              </a:rPr>
              <a:t>PODSTAWOWEJ              </a:t>
            </a:r>
            <a:r>
              <a:rPr lang="pl" dirty="0">
                <a:solidFill>
                  <a:srgbClr val="FFFFFF"/>
                </a:solidFill>
              </a:rPr>
              <a:t>IM. BOHATERÓW ARMII KRAJOWEJ W PRUSACH: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dirty="0">
                <a:solidFill>
                  <a:srgbClr val="FFFFFF"/>
                </a:solidFill>
              </a:rPr>
              <a:t>                                                    Martyna Laszczyńska,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dirty="0">
                <a:solidFill>
                  <a:srgbClr val="FFFFFF"/>
                </a:solidFill>
              </a:rPr>
              <a:t>                                                       Alicja Przybylska,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dirty="0">
                <a:solidFill>
                  <a:srgbClr val="FFFFFF"/>
                </a:solidFill>
              </a:rPr>
              <a:t>                                                          Fabian Piętak,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dirty="0">
                <a:solidFill>
                  <a:srgbClr val="FFFFFF"/>
                </a:solidFill>
              </a:rPr>
              <a:t>                                                       Krystian Magierski.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671250" y="211275"/>
            <a:ext cx="7801500" cy="9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Kim byli wyklęci ?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462100" y="1034725"/>
            <a:ext cx="8418300" cy="10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Żołnierze wyklęci</a:t>
            </a:r>
            <a:r>
              <a:rPr lang="pl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l" sz="14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żołnierze niezłomni</a:t>
            </a:r>
            <a:r>
              <a:rPr lang="pl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l" sz="14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polskie powojenne podziemie niepodległościowe i antykomunistyczne</a:t>
            </a:r>
            <a:r>
              <a:rPr lang="pl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– antykomunistyczny, niepodległościowy ruch partyzancki, stawiający opór sowietyzacji Polski i podporządkowaniu jej ZSRR, toczący walkę ze służbami bezpieczeństwa ZSRR i podporządkowanymi im służbami w Polsce.</a:t>
            </a:r>
            <a:endParaRPr sz="2500">
              <a:solidFill>
                <a:srgbClr val="FFFFFF"/>
              </a:solidFill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7175" y="2069425"/>
            <a:ext cx="4561649" cy="281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245715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</a:t>
            </a:r>
            <a:r>
              <a:rPr lang="pl" sz="3333"/>
              <a:t> </a:t>
            </a:r>
            <a:r>
              <a:rPr lang="pl" sz="3555"/>
              <a:t>Ilu było wyklętych?</a:t>
            </a:r>
            <a:endParaRPr sz="3555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475" y="1017725"/>
            <a:ext cx="4223672" cy="355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4944850" y="193900"/>
            <a:ext cx="3999900" cy="48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 b="1">
                <a:solidFill>
                  <a:schemeClr val="dk1"/>
                </a:solidFill>
              </a:rPr>
              <a:t>Liczbę członków wszystkich organizacji i grup konspiracyjnych szacuje się na 120–180 tysięcy osób. W ostatnich dniach II wojny światowej na terenie Polski działało 80 tysięcy partyzantów antykomunistycznych. Ostatni członek ruchu oporu – Józef Franczak ps. „Lalek” z oddziału kpt. Zdzisława Brońskiego „Uskoka” – zginął w obławie w Majdanie Kozic Górnych pod Piaskami (woj. lubelskie) osiemnaście lat po wojnie  21 października 1963 roku.</a:t>
            </a:r>
            <a:r>
              <a:rPr lang="pl" sz="100" b="1" baseline="300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[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492525" y="384750"/>
            <a:ext cx="8520600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300" b="1"/>
              <a:t>PODSTAWOWE INFORMACJE</a:t>
            </a:r>
            <a:endParaRPr sz="3300" b="1"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084950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Łukasz Konrad Ciepliński</a:t>
            </a:r>
            <a:r>
              <a:rPr lang="pl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" sz="1600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ps.</a:t>
            </a:r>
            <a:r>
              <a:rPr lang="pl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„Pług”, „Ostrowski”, „Ludwik”, „Apk”, „Grzmot”, „Bogdan”</a:t>
            </a: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5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Urodził się 26 listopada </a:t>
            </a:r>
            <a:r>
              <a:rPr lang="pl" sz="1250" b="1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1913</a:t>
            </a:r>
            <a:r>
              <a:rPr lang="pl" sz="125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pl" sz="1250" b="1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Kwilczu</a:t>
            </a:r>
            <a:r>
              <a:rPr lang="pl" sz="125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zmarł 1 marca </a:t>
            </a:r>
            <a:r>
              <a:rPr lang="pl" sz="1250" b="1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1951</a:t>
            </a:r>
            <a:r>
              <a:rPr lang="pl" sz="125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pl" sz="1250" b="1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Warszawie</a:t>
            </a:r>
            <a:r>
              <a:rPr lang="pl" sz="125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5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5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pl" sz="1250" b="1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odpułkownik</a:t>
            </a:r>
            <a:r>
              <a:rPr lang="pl" sz="125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" sz="1250" b="1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piechoty</a:t>
            </a:r>
            <a:r>
              <a:rPr lang="pl" sz="125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" sz="1250" b="1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Wojska Polskiego</a:t>
            </a:r>
            <a:r>
              <a:rPr lang="pl" sz="125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 2013 r. awansowany pośmiertnie do stopnia </a:t>
            </a:r>
            <a:r>
              <a:rPr lang="pl" sz="1250" b="1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pułkownika</a:t>
            </a:r>
            <a:r>
              <a:rPr lang="pl" sz="125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Żołnierz </a:t>
            </a:r>
            <a:r>
              <a:rPr lang="pl" sz="1250" b="1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Organizacji Orła Białego</a:t>
            </a:r>
            <a:r>
              <a:rPr lang="pl" sz="125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l" sz="1250" b="1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Związku Walki Z</a:t>
            </a:r>
            <a:r>
              <a:rPr lang="pl" sz="13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brojnej</a:t>
            </a:r>
            <a:r>
              <a:rPr lang="pl" sz="125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pl" sz="1250" b="1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Armii K</a:t>
            </a:r>
            <a:r>
              <a:rPr lang="pl" sz="13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rajowej</a:t>
            </a:r>
            <a:r>
              <a:rPr lang="pl" sz="125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oraz członek organizacji</a:t>
            </a:r>
            <a:r>
              <a:rPr lang="pl" sz="1250" b="1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NIE</a:t>
            </a:r>
            <a:r>
              <a:rPr lang="pl" sz="125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</a:t>
            </a:r>
            <a:r>
              <a:rPr lang="pl" sz="1250" b="1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Delegatury Sił Z</a:t>
            </a:r>
            <a:r>
              <a:rPr lang="pl" sz="13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brojnych na Kraj, jak również</a:t>
            </a:r>
            <a:r>
              <a:rPr lang="pl" sz="125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prezes IV Komendy </a:t>
            </a:r>
            <a:r>
              <a:rPr lang="pl" sz="1250" b="1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Zrzeszenia Wolność i Niezawisłość</a:t>
            </a:r>
            <a:r>
              <a:rPr lang="pl" sz="125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5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256825" y="522375"/>
            <a:ext cx="3081275" cy="435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2294400" y="360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444"/>
              <a:t>Młodość </a:t>
            </a:r>
            <a:r>
              <a:rPr lang="pl"/>
              <a:t> 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11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Urodził się w rodzinie o tradycjach patriotycznych. Jego rodzicami byli Franciszek i Maria z domu Kaczmarek. Po ukończeniu szkoły powszechnej uczęszczał do </a:t>
            </a:r>
            <a:r>
              <a:rPr lang="pl" sz="1550">
                <a:solidFill>
                  <a:srgbClr val="FFFF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Korpusu Kadetów nr 3</a:t>
            </a:r>
            <a:r>
              <a:rPr lang="pl" sz="1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 Rawiczu.</a:t>
            </a:r>
            <a:endParaRPr sz="2200" b="1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7900" y="490775"/>
            <a:ext cx="4102250" cy="257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0126" y="2963926"/>
            <a:ext cx="2686300" cy="18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4275" y="3105925"/>
            <a:ext cx="2765300" cy="19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124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900"/>
              <a:t>Walka z okupantem hitlerowskim</a:t>
            </a:r>
            <a:endParaRPr sz="3900"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193800" y="917275"/>
            <a:ext cx="4617000" cy="41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3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Walczył w bitwie nad Bzurą i w Puszczy Kampinoskiej podczas przebijania się do oblężonej Warszawy. Wyróżnił się w walkach pod Witkowicami, gdzie z działka przeciwpancernego zniszczył w pojedynkę sześć niemieckich czołgów i dwa wozy dowódcze. Z resztkami swojego pułku przedarł się do stolicy i brał udział w jej obronie. Po scaleniu OOB z ZWZ objął funkcję komendanta Obwodu Rzeszów (maj 1940). Doprowadził do doskonałego zorganizowania struktur wywiadu i kontrwywiadu, które zlikwidowały łącznie ok. 300 konfidentów Gestapo i kolaborantów. Sukcesem jego podwładnych było przechwycenie części pocisków V-1 i V-2 wiosną 1944 oraz wykrycie tajnej kwatery Adolfa Hitlera w tunelu kolejowym pod wsią Wiśniowa, Stępina niedaleko Strzyżowa. Przyczynił się do uruchomienia na Rzeszowszczyźnie konspiracyjnej fabryki broni</a:t>
            </a:r>
            <a:r>
              <a:rPr lang="pl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0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425" y="1285375"/>
            <a:ext cx="4078600" cy="26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300"/>
              <a:t>Działalność antykomunistyczna</a:t>
            </a:r>
            <a:endParaRPr sz="3300"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5191450" y="1349150"/>
            <a:ext cx="3449100" cy="3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 połowie sierpnia 1944 roku wobec nakazu radzieckiego komendanta wojskowego o złożeniu broni przez AK zdecydował o zejściu w konspirację. Był przeciwny ujawnianiu się żołnierzy AK i wstępowaniu do LWP – wydał rozkaz o bojkocie mobilizacji.</a:t>
            </a:r>
            <a:r>
              <a:rPr lang="pl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" sz="1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 nocy z 7 na 8 października 1944 podjął nieudaną próbę odbicia 400-stu AK-owców więzionych przez </a:t>
            </a:r>
            <a:r>
              <a:rPr lang="pl" sz="1250">
                <a:solidFill>
                  <a:srgbClr val="FFFF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NKWD</a:t>
            </a:r>
            <a:r>
              <a:rPr lang="pl" sz="1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na </a:t>
            </a:r>
            <a:r>
              <a:rPr lang="pl" sz="1250">
                <a:solidFill>
                  <a:srgbClr val="FFFF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Zamku Rzeszowskim</a:t>
            </a:r>
            <a:r>
              <a:rPr lang="pl" sz="1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W styczniu 1945 został przeniesiony do sztabu Okręgu Krakowskiego AK. Tam współorganizował organizację </a:t>
            </a:r>
            <a:r>
              <a:rPr lang="pl" sz="1250">
                <a:solidFill>
                  <a:srgbClr val="FFFF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NIE</a:t>
            </a:r>
            <a:r>
              <a:rPr lang="pl" sz="1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zostając w lutym tego roku inspektorem rejonowym NIE, szefem sztabu. Następnie związał się ze Zrzeszeniem </a:t>
            </a:r>
            <a:r>
              <a:rPr lang="pl" sz="1250">
                <a:solidFill>
                  <a:srgbClr val="FFFF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Wolność i Niezawisłość</a:t>
            </a:r>
            <a:r>
              <a:rPr lang="pl" sz="1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sz="12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rgbClr val="FFFFFF"/>
              </a:solidFill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170125"/>
            <a:ext cx="4886651" cy="357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231225" y="134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4100" b="1"/>
              <a:t>ROZPRAWA</a:t>
            </a:r>
            <a:endParaRPr sz="4100" b="1"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231225" y="1104875"/>
            <a:ext cx="8520600" cy="39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l" sz="210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Rozprawa odbyła się w październiku 1950 przed Wojskowym Sądem Rejonowym w Warszawie. Przed stalinowskim sądem mówił:</a:t>
            </a:r>
            <a:endParaRPr sz="210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10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8580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l" sz="2165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Staję</a:t>
            </a:r>
            <a:r>
              <a:rPr lang="pl" sz="2315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przed zarzutem zdrady narodu polskiego,</a:t>
            </a:r>
            <a:endParaRPr sz="2315" b="1" i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85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15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przecież już w młodości życie moje </a:t>
            </a:r>
            <a:endParaRPr sz="2315" b="1" i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85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15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Polsce ofiarowałem i dla niej chciałem</a:t>
            </a:r>
            <a:endParaRPr sz="2315" b="1" i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85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15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pracować. Dla mnie sprawa polska była</a:t>
            </a:r>
            <a:endParaRPr sz="2315" b="1" i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85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15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największą świętością. </a:t>
            </a:r>
            <a:endParaRPr sz="2315" b="1" i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85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15" b="1" i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85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 b="1" i="1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685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50" b="1" i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" sz="1731" b="1" i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endParaRPr sz="1731" b="1" i="1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81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 TRZECH LATACH BRUTALNEGO ŚLEDZTWA, </a:t>
            </a:r>
            <a:endParaRPr sz="1581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81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WRAZ Z SZEŚCIOMA INNYMI CZŁONKAMI </a:t>
            </a:r>
            <a:endParaRPr sz="1581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81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IV ZARZĄDU WiN ZOSTAJE SKAZANY NA ŚMIERĆ</a:t>
            </a:r>
            <a:endParaRPr sz="1581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81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PRZEZ ROZSTRZELANIE.</a:t>
            </a:r>
            <a:endParaRPr sz="1581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 i="1"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025" y="2688725"/>
            <a:ext cx="4269475" cy="234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4375" y="1579325"/>
            <a:ext cx="1879425" cy="208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611</Words>
  <Application>Microsoft Office PowerPoint</Application>
  <PresentationFormat>Pokaz na ekranie (16:9)</PresentationFormat>
  <Paragraphs>50</Paragraphs>
  <Slides>12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Oswald</vt:lpstr>
      <vt:lpstr>Average</vt:lpstr>
      <vt:lpstr>Times New Roman</vt:lpstr>
      <vt:lpstr>Slate</vt:lpstr>
      <vt:lpstr>Slajd 1</vt:lpstr>
      <vt:lpstr>Kim byli wyklęci ?</vt:lpstr>
      <vt:lpstr>       Ilu było wyklętych?</vt:lpstr>
      <vt:lpstr>PODSTAWOWE INFORMACJE</vt:lpstr>
      <vt:lpstr>Młodość  </vt:lpstr>
      <vt:lpstr>Walka z okupantem hitlerowskim</vt:lpstr>
      <vt:lpstr>Działalność antykomunistyczna</vt:lpstr>
      <vt:lpstr>Slajd 8</vt:lpstr>
      <vt:lpstr>ROZPRAWA</vt:lpstr>
      <vt:lpstr>ORDERY I ODZNACZENIA </vt:lpstr>
      <vt:lpstr>Monument Łukasza Cieplińskiego w strukturze Pomnika Żołnierzy Wyklętych  w Rzeszowie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Łukasz Ciepliński</dc:title>
  <dc:creator>asus</dc:creator>
  <cp:lastModifiedBy>Katarzyna Olędzka</cp:lastModifiedBy>
  <cp:revision>3</cp:revision>
  <dcterms:modified xsi:type="dcterms:W3CDTF">2021-03-08T20:45:50Z</dcterms:modified>
</cp:coreProperties>
</file>